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256" r:id="rId2"/>
    <p:sldId id="273" r:id="rId3"/>
    <p:sldId id="274" r:id="rId4"/>
    <p:sldId id="257" r:id="rId5"/>
    <p:sldId id="258" r:id="rId6"/>
    <p:sldId id="271" r:id="rId7"/>
    <p:sldId id="277" r:id="rId8"/>
    <p:sldId id="272" r:id="rId9"/>
    <p:sldId id="260" r:id="rId10"/>
    <p:sldId id="261" r:id="rId11"/>
    <p:sldId id="263" r:id="rId12"/>
    <p:sldId id="283" r:id="rId13"/>
    <p:sldId id="282" r:id="rId14"/>
    <p:sldId id="284" r:id="rId15"/>
    <p:sldId id="278" r:id="rId16"/>
    <p:sldId id="279" r:id="rId17"/>
    <p:sldId id="264" r:id="rId18"/>
    <p:sldId id="269" r:id="rId19"/>
    <p:sldId id="285" r:id="rId20"/>
    <p:sldId id="286" r:id="rId21"/>
    <p:sldId id="267" r:id="rId22"/>
    <p:sldId id="268" r:id="rId23"/>
    <p:sldId id="270" r:id="rId2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75DAE83-D05E-4A04-9F42-3AF9EFACF367}" type="datetimeFigureOut">
              <a:rPr lang="en-US" smtClean="0"/>
              <a:t>8/29/2019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A5B1DF3-9B7E-494E-AFA2-E99E051014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226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F062665-C71A-45FF-9BD6-521E8DF6ACB4}" type="datetimeFigureOut">
              <a:rPr lang="en-US" smtClean="0"/>
              <a:t>8/29/2019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8D4A677-4823-4416-9589-38E6E33795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343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4A677-4823-4416-9589-38E6E33795B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5803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4A677-4823-4416-9589-38E6E33795B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0753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4A677-4823-4416-9589-38E6E33795B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6481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4A677-4823-4416-9589-38E6E33795B9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2102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4A677-4823-4416-9589-38E6E33795B9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3358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4A677-4823-4416-9589-38E6E33795B9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2548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4A677-4823-4416-9589-38E6E33795B9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232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4A677-4823-4416-9589-38E6E33795B9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002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4A677-4823-4416-9589-38E6E33795B9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8437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4A677-4823-4416-9589-38E6E33795B9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9425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4A677-4823-4416-9589-38E6E33795B9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1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4A677-4823-4416-9589-38E6E33795B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7931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4A677-4823-4416-9589-38E6E33795B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1841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4A677-4823-4416-9589-38E6E33795B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0181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4A677-4823-4416-9589-38E6E33795B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219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4A677-4823-4416-9589-38E6E33795B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6659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4A677-4823-4416-9589-38E6E33795B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9543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4A677-4823-4416-9589-38E6E33795B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2410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4A677-4823-4416-9589-38E6E33795B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093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9CED58D-25AC-4B38-99C9-42EA03DD337C}" type="datetimeFigureOut">
              <a:rPr lang="en-US" smtClean="0"/>
              <a:t>8/29/2019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3BBD619-6B35-4B96-A8E9-1FF083DDA5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D58D-25AC-4B38-99C9-42EA03DD337C}" type="datetimeFigureOut">
              <a:rPr lang="en-US" smtClean="0"/>
              <a:t>8/29/2019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BD619-6B35-4B96-A8E9-1FF083DDA5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D58D-25AC-4B38-99C9-42EA03DD337C}" type="datetimeFigureOut">
              <a:rPr lang="en-US" smtClean="0"/>
              <a:t>8/29/2019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BD619-6B35-4B96-A8E9-1FF083DDA5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D58D-25AC-4B38-99C9-42EA03DD337C}" type="datetimeFigureOut">
              <a:rPr lang="en-US" smtClean="0"/>
              <a:t>8/29/2019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BD619-6B35-4B96-A8E9-1FF083DDA5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D58D-25AC-4B38-99C9-42EA03DD337C}" type="datetimeFigureOut">
              <a:rPr lang="en-US" smtClean="0"/>
              <a:t>8/29/2019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BD619-6B35-4B96-A8E9-1FF083DDA5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D58D-25AC-4B38-99C9-42EA03DD337C}" type="datetimeFigureOut">
              <a:rPr lang="en-US" smtClean="0"/>
              <a:t>8/29/2019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BD619-6B35-4B96-A8E9-1FF083DDA5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D58D-25AC-4B38-99C9-42EA03DD337C}" type="datetimeFigureOut">
              <a:rPr lang="en-US" smtClean="0"/>
              <a:t>8/29/2019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BD619-6B35-4B96-A8E9-1FF083DDA5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D58D-25AC-4B38-99C9-42EA03DD337C}" type="datetimeFigureOut">
              <a:rPr lang="en-US" smtClean="0"/>
              <a:t>8/29/2019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BD619-6B35-4B96-A8E9-1FF083DDA5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D58D-25AC-4B38-99C9-42EA03DD337C}" type="datetimeFigureOut">
              <a:rPr lang="en-US" smtClean="0"/>
              <a:t>8/29/2019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BD619-6B35-4B96-A8E9-1FF083DDA5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D58D-25AC-4B38-99C9-42EA03DD337C}" type="datetimeFigureOut">
              <a:rPr lang="en-US" smtClean="0"/>
              <a:t>8/29/2019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BD619-6B35-4B96-A8E9-1FF083DDA5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D58D-25AC-4B38-99C9-42EA03DD337C}" type="datetimeFigureOut">
              <a:rPr lang="en-US" smtClean="0"/>
              <a:t>8/29/2019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BD619-6B35-4B96-A8E9-1FF083DDA5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9CED58D-25AC-4B38-99C9-42EA03DD337C}" type="datetimeFigureOut">
              <a:rPr lang="en-US" smtClean="0"/>
              <a:t>8/29/2019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3BBD619-6B35-4B96-A8E9-1FF083DDA5E6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hil.Metz@celinaschools.or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wendy.gabes@celinaschools.org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Ethan.Knopp@celinaschools.or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Emily.Selhorst@celinaschools.org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Kristen.Kerns@celinaschools.or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CHS</a:t>
            </a:r>
            <a:br>
              <a:rPr lang="en-US" dirty="0"/>
            </a:br>
            <a:r>
              <a:rPr lang="en-US" dirty="0"/>
              <a:t>CLASS OF 2020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7" name="Picture 3" descr="C:\Users\gabesw\AppData\Local\Microsoft\Windows\Temporary Internet Files\Content.IE5\IM0Q3R4X\bulldog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343400"/>
            <a:ext cx="2438095" cy="1473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2956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STATE MANDATED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A TOTAL OF 18 POINTS ON 7 END OF COURSE EXAMS</a:t>
            </a:r>
          </a:p>
          <a:p>
            <a:pPr marL="68580" indent="0">
              <a:buNone/>
            </a:pPr>
            <a:r>
              <a:rPr lang="en-US" dirty="0"/>
              <a:t>    </a:t>
            </a:r>
            <a:r>
              <a:rPr lang="en-US" sz="1400" i="1" dirty="0"/>
              <a:t>English I</a:t>
            </a:r>
            <a:endParaRPr lang="en-US" dirty="0"/>
          </a:p>
          <a:p>
            <a:pPr marL="68580" indent="0">
              <a:buNone/>
            </a:pPr>
            <a:r>
              <a:rPr lang="en-US" sz="1400" i="1" dirty="0"/>
              <a:t>       English II</a:t>
            </a:r>
          </a:p>
          <a:p>
            <a:pPr marL="68580" indent="0">
              <a:buNone/>
            </a:pPr>
            <a:r>
              <a:rPr lang="en-US" sz="1400" i="1" dirty="0"/>
              <a:t>       Algebra I</a:t>
            </a:r>
          </a:p>
          <a:p>
            <a:pPr marL="68580" indent="0">
              <a:buNone/>
            </a:pPr>
            <a:r>
              <a:rPr lang="en-US" sz="1400" i="1" dirty="0"/>
              <a:t>       Geometry</a:t>
            </a:r>
          </a:p>
          <a:p>
            <a:pPr marL="68580" indent="0">
              <a:buNone/>
            </a:pPr>
            <a:r>
              <a:rPr lang="en-US" sz="1400" i="1" dirty="0"/>
              <a:t>        Biology</a:t>
            </a:r>
          </a:p>
          <a:p>
            <a:pPr marL="68580" indent="0">
              <a:buNone/>
            </a:pPr>
            <a:r>
              <a:rPr lang="en-US" sz="1400" i="1" dirty="0"/>
              <a:t>        American History</a:t>
            </a:r>
          </a:p>
          <a:p>
            <a:pPr marL="68580" indent="0">
              <a:buNone/>
            </a:pPr>
            <a:r>
              <a:rPr lang="en-US" sz="1400" i="1" dirty="0"/>
              <a:t>        Government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Achieve college readiness standards on ACT:</a:t>
            </a:r>
          </a:p>
          <a:p>
            <a:pPr marL="68580" indent="0">
              <a:buNone/>
            </a:pPr>
            <a:r>
              <a:rPr lang="en-US" dirty="0"/>
              <a:t>         </a:t>
            </a:r>
            <a:r>
              <a:rPr lang="en-US" sz="1400" i="1" dirty="0"/>
              <a:t>18 or higher on English</a:t>
            </a:r>
          </a:p>
          <a:p>
            <a:pPr marL="68580" indent="0">
              <a:buNone/>
            </a:pPr>
            <a:r>
              <a:rPr lang="en-US" sz="1400" i="1" dirty="0"/>
              <a:t>                22 or higher on Reading</a:t>
            </a:r>
          </a:p>
          <a:p>
            <a:pPr marL="68580" indent="0">
              <a:buNone/>
            </a:pPr>
            <a:r>
              <a:rPr lang="en-US" sz="1400" i="1" dirty="0"/>
              <a:t>                22 or higher on Math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065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Attain an industry credential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Currently TriStar offers limited options</a:t>
            </a:r>
          </a:p>
          <a:p>
            <a:r>
              <a:rPr lang="en-US" dirty="0"/>
              <a:t>Looking into apprenticeship programs</a:t>
            </a:r>
          </a:p>
          <a:p>
            <a:r>
              <a:rPr lang="en-US" dirty="0"/>
              <a:t>STILL must pass a Work Keys Exam</a:t>
            </a:r>
          </a:p>
        </p:txBody>
      </p:sp>
    </p:spTree>
    <p:extLst>
      <p:ext uri="{BB962C8B-B14F-4D97-AF65-F5344CB8AC3E}">
        <p14:creationId xmlns:p14="http://schemas.microsoft.com/office/powerpoint/2010/main" val="222456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6F1FB-0924-4B53-8BD4-EE8535217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2 additional options for the class of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58218-27C1-439A-8A92-EEBA32C5F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OPTION #1</a:t>
            </a:r>
          </a:p>
          <a:p>
            <a:pPr algn="ctr"/>
            <a:r>
              <a:rPr lang="en-US" dirty="0"/>
              <a:t>Retest in all areas of English and math where the student scored below proficient</a:t>
            </a:r>
          </a:p>
          <a:p>
            <a:pPr algn="ctr"/>
            <a:endParaRPr lang="en-US" dirty="0"/>
          </a:p>
          <a:p>
            <a:pPr marL="68580" indent="0" algn="ctr">
              <a:buNone/>
            </a:pPr>
            <a:r>
              <a:rPr lang="en-US" dirty="0"/>
              <a:t>AND….</a:t>
            </a:r>
          </a:p>
        </p:txBody>
      </p:sp>
    </p:spTree>
    <p:extLst>
      <p:ext uri="{BB962C8B-B14F-4D97-AF65-F5344CB8AC3E}">
        <p14:creationId xmlns:p14="http://schemas.microsoft.com/office/powerpoint/2010/main" val="29921240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36305-F74E-4849-A3FF-E28B675EE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Meet two of the following requirements…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7C225-5EE2-4BE8-9B3C-4FDC9B1F44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b="1" i="1" dirty="0"/>
              <a:t>Completion of 120 work or community service hours</a:t>
            </a:r>
          </a:p>
          <a:p>
            <a:r>
              <a:rPr lang="en-US" sz="1600" b="1" i="1" dirty="0"/>
              <a:t>Earn the Ohio Means Job Readiness Seal</a:t>
            </a:r>
          </a:p>
          <a:p>
            <a:r>
              <a:rPr lang="en-US" sz="1600" b="1" i="1" dirty="0"/>
              <a:t>Earn a cumulative gpa of 2.5 on a 4.0 scale for the 11 and 12</a:t>
            </a:r>
            <a:r>
              <a:rPr lang="en-US" sz="1600" b="1" i="1" baseline="30000" dirty="0"/>
              <a:t>th</a:t>
            </a:r>
            <a:r>
              <a:rPr lang="en-US" sz="1600" b="1" i="1" dirty="0"/>
              <a:t> grade years.</a:t>
            </a:r>
          </a:p>
          <a:p>
            <a:r>
              <a:rPr lang="en-US" sz="1600" b="1" i="1" dirty="0"/>
              <a:t>Successfully complete a CCP class.</a:t>
            </a:r>
          </a:p>
          <a:p>
            <a:r>
              <a:rPr lang="en-US" sz="1600" b="1" i="1" dirty="0"/>
              <a:t>Complete an AP class and earn a 3 or higher on the subject exam.</a:t>
            </a:r>
          </a:p>
          <a:p>
            <a:r>
              <a:rPr lang="en-US" sz="1600" b="1" i="1" dirty="0"/>
              <a:t>Earn a score of 3 or above on all sections of the Work Keys exam</a:t>
            </a:r>
          </a:p>
          <a:p>
            <a:r>
              <a:rPr lang="en-US" sz="1600" b="1" i="1" dirty="0"/>
              <a:t>Earn state approved industry credentials totaling at least 3 points.</a:t>
            </a:r>
          </a:p>
          <a:p>
            <a:r>
              <a:rPr lang="en-US" sz="1600" b="1" i="1" dirty="0"/>
              <a:t>Complete a state approved Capstone project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356929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1DA08-FC45-4EF1-AB30-B956BA084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Option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419734-F059-4CD1-BB83-7A94A80AA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5780" indent="-457200">
              <a:buAutoNum type="arabicPeriod"/>
            </a:pPr>
            <a:r>
              <a:rPr lang="en-US" dirty="0"/>
              <a:t>Complete 2 years of a Career Technical Program</a:t>
            </a:r>
          </a:p>
          <a:p>
            <a:pPr marL="68580" indent="0">
              <a:buNone/>
            </a:pPr>
            <a:r>
              <a:rPr lang="en-US" dirty="0"/>
              <a:t>               AND </a:t>
            </a:r>
            <a:r>
              <a:rPr lang="en-US" u="sng" dirty="0"/>
              <a:t>ONE</a:t>
            </a:r>
            <a:r>
              <a:rPr lang="en-US" dirty="0"/>
              <a:t> of the Following</a:t>
            </a:r>
          </a:p>
          <a:p>
            <a:pPr marL="525780" indent="-457200">
              <a:buFont typeface="+mj-lt"/>
              <a:buAutoNum type="arabicPeriod"/>
            </a:pPr>
            <a:r>
              <a:rPr lang="en-US" b="1" i="1" dirty="0"/>
              <a:t>Earn Proficient or better on all career-tech based Webexams</a:t>
            </a:r>
          </a:p>
          <a:p>
            <a:pPr marL="525780" indent="-457200">
              <a:buFont typeface="+mj-lt"/>
              <a:buAutoNum type="arabicPeriod"/>
            </a:pPr>
            <a:r>
              <a:rPr lang="en-US" b="1" i="1" dirty="0"/>
              <a:t>Earn a 12 point industry credential.</a:t>
            </a:r>
          </a:p>
          <a:p>
            <a:pPr marL="525780" indent="-457200">
              <a:buFont typeface="+mj-lt"/>
              <a:buAutoNum type="arabicPeriod"/>
            </a:pPr>
            <a:r>
              <a:rPr lang="en-US" b="1" i="1" dirty="0"/>
              <a:t>Complete lab experience totaling 250 hours</a:t>
            </a:r>
          </a:p>
        </p:txBody>
      </p:sp>
    </p:spTree>
    <p:extLst>
      <p:ext uri="{BB962C8B-B14F-4D97-AF65-F5344CB8AC3E}">
        <p14:creationId xmlns:p14="http://schemas.microsoft.com/office/powerpoint/2010/main" val="34816179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How do I know if my student is “on track”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Meeting with students during the next few weeks.</a:t>
            </a:r>
          </a:p>
          <a:p>
            <a:r>
              <a:rPr lang="en-US" dirty="0"/>
              <a:t>Watch for letter from guidance office detailing what requirements are still needed.</a:t>
            </a:r>
          </a:p>
          <a:p>
            <a:r>
              <a:rPr lang="en-US" dirty="0"/>
              <a:t> Will include a copy of transcript through the Jr. year.</a:t>
            </a:r>
          </a:p>
        </p:txBody>
      </p:sp>
    </p:spTree>
    <p:extLst>
      <p:ext uri="{BB962C8B-B14F-4D97-AF65-F5344CB8AC3E}">
        <p14:creationId xmlns:p14="http://schemas.microsoft.com/office/powerpoint/2010/main" val="6068319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COMES NEXT???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College  </a:t>
            </a:r>
          </a:p>
          <a:p>
            <a:r>
              <a:rPr lang="en-US" dirty="0"/>
              <a:t>Employment/Apprenticeship/Military</a:t>
            </a:r>
          </a:p>
          <a:p>
            <a:pPr marL="68580" indent="0">
              <a:buNone/>
            </a:pPr>
            <a:endParaRPr lang="en-US" dirty="0"/>
          </a:p>
          <a:p>
            <a:r>
              <a:rPr lang="en-US" dirty="0"/>
              <a:t>Memorial High School, Tuesday Sept. 10 5:30-7:00 p.m.</a:t>
            </a:r>
          </a:p>
          <a:p>
            <a:r>
              <a:rPr lang="en-US" dirty="0"/>
              <a:t>Coldwater HS, Monday Sept. 9</a:t>
            </a:r>
            <a:r>
              <a:rPr lang="en-US" baseline="30000" dirty="0"/>
              <a:t>th</a:t>
            </a:r>
            <a:r>
              <a:rPr lang="en-US" dirty="0"/>
              <a:t> 7-8:30 p.m.</a:t>
            </a:r>
          </a:p>
        </p:txBody>
      </p:sp>
    </p:spTree>
    <p:extLst>
      <p:ext uri="{BB962C8B-B14F-4D97-AF65-F5344CB8AC3E}">
        <p14:creationId xmlns:p14="http://schemas.microsoft.com/office/powerpoint/2010/main" val="13096584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Applying to College: FAQ’s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en-US" b="1" i="1" dirty="0"/>
              <a:t>WHEN?</a:t>
            </a:r>
          </a:p>
          <a:p>
            <a:pPr marL="68580" indent="0">
              <a:buNone/>
            </a:pPr>
            <a:r>
              <a:rPr lang="en-US" dirty="0"/>
              <a:t>*NOW is the time to start applying to college!</a:t>
            </a:r>
          </a:p>
          <a:p>
            <a:pPr marL="68580" indent="0">
              <a:buNone/>
            </a:pPr>
            <a:r>
              <a:rPr lang="en-US" dirty="0"/>
              <a:t>*As a guideline, use Thanksgiving as the deadline for applying</a:t>
            </a:r>
          </a:p>
          <a:p>
            <a:pPr marL="68580" indent="0">
              <a:buNone/>
            </a:pPr>
            <a:r>
              <a:rPr lang="en-US" dirty="0"/>
              <a:t>*This gives you the very best chance for financial aid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b="1" i="1" dirty="0"/>
              <a:t>WHAT SCHOOLS SHOULD I APPLY TO?  (HOW MANY?)</a:t>
            </a:r>
          </a:p>
          <a:p>
            <a:pPr marL="68580" indent="0">
              <a:buNone/>
            </a:pPr>
            <a:r>
              <a:rPr lang="en-US" dirty="0"/>
              <a:t>   *The Dream</a:t>
            </a:r>
          </a:p>
          <a:p>
            <a:pPr marL="68580" indent="0">
              <a:buNone/>
            </a:pPr>
            <a:r>
              <a:rPr lang="en-US" dirty="0"/>
              <a:t>   *The Sure Thing</a:t>
            </a:r>
          </a:p>
          <a:p>
            <a:pPr marL="68580" indent="0">
              <a:buNone/>
            </a:pPr>
            <a:r>
              <a:rPr lang="en-US" dirty="0"/>
              <a:t>   *The Back-up Plan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3034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Options for Applying…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EARLY DECISION/ Binding vs. Non-binding</a:t>
            </a:r>
          </a:p>
          <a:p>
            <a:endParaRPr lang="en-US" b="1" dirty="0"/>
          </a:p>
          <a:p>
            <a:r>
              <a:rPr lang="en-US" b="1" dirty="0"/>
              <a:t>EARLY ACTION</a:t>
            </a:r>
          </a:p>
          <a:p>
            <a:endParaRPr lang="en-US" b="1" dirty="0"/>
          </a:p>
          <a:p>
            <a:r>
              <a:rPr lang="en-US" b="1" dirty="0"/>
              <a:t>REGULAR DECISION</a:t>
            </a:r>
          </a:p>
          <a:p>
            <a:endParaRPr lang="en-US" b="1" dirty="0"/>
          </a:p>
          <a:p>
            <a:r>
              <a:rPr lang="en-US" b="1" dirty="0"/>
              <a:t>ROLLING ADMISSION</a:t>
            </a:r>
          </a:p>
        </p:txBody>
      </p:sp>
    </p:spTree>
    <p:extLst>
      <p:ext uri="{BB962C8B-B14F-4D97-AF65-F5344CB8AC3E}">
        <p14:creationId xmlns:p14="http://schemas.microsoft.com/office/powerpoint/2010/main" val="13448084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B7D49-B631-4695-98D1-1DF399F32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APPLYING TO COLLEGE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40382B8-C432-4DBC-A584-1DF0658CAA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588603"/>
              </p:ext>
            </p:extLst>
          </p:nvPr>
        </p:nvGraphicFramePr>
        <p:xfrm>
          <a:off x="1043490" y="2286000"/>
          <a:ext cx="7338510" cy="4137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6170">
                  <a:extLst>
                    <a:ext uri="{9D8B030D-6E8A-4147-A177-3AD203B41FA5}">
                      <a16:colId xmlns:a16="http://schemas.microsoft.com/office/drawing/2014/main" val="2366784032"/>
                    </a:ext>
                  </a:extLst>
                </a:gridCol>
                <a:gridCol w="2446170">
                  <a:extLst>
                    <a:ext uri="{9D8B030D-6E8A-4147-A177-3AD203B41FA5}">
                      <a16:colId xmlns:a16="http://schemas.microsoft.com/office/drawing/2014/main" val="2921297634"/>
                    </a:ext>
                  </a:extLst>
                </a:gridCol>
                <a:gridCol w="2446170">
                  <a:extLst>
                    <a:ext uri="{9D8B030D-6E8A-4147-A177-3AD203B41FA5}">
                      <a16:colId xmlns:a16="http://schemas.microsoft.com/office/drawing/2014/main" val="3752588246"/>
                    </a:ext>
                  </a:extLst>
                </a:gridCol>
              </a:tblGrid>
              <a:tr h="41846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WAYS TO APPLY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COMMON APP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COLLEGE WEBSITE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0525620"/>
                  </a:ext>
                </a:extLst>
              </a:tr>
              <a:tr h="418465">
                <a:tc>
                  <a:txBody>
                    <a:bodyPr/>
                    <a:lstStyle/>
                    <a:p>
                      <a:r>
                        <a:rPr lang="en-US" dirty="0"/>
                        <a:t>How to find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www.commonapp.org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Go to each college site and follow the prompts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6157783"/>
                  </a:ext>
                </a:extLst>
              </a:tr>
              <a:tr h="418465">
                <a:tc>
                  <a:txBody>
                    <a:bodyPr/>
                    <a:lstStyle/>
                    <a:p>
                      <a:r>
                        <a:rPr lang="en-US" dirty="0"/>
                        <a:t>Advantages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Allows student to apply to multiple colleges w/one main application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Most often shorter &amp; easier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256118"/>
                  </a:ext>
                </a:extLst>
              </a:tr>
              <a:tr h="418465">
                <a:tc>
                  <a:txBody>
                    <a:bodyPr/>
                    <a:lstStyle/>
                    <a:p>
                      <a:r>
                        <a:rPr lang="en-US" dirty="0"/>
                        <a:t>Disadvantages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PICKY! Can be hard to navigate. Additional pages for specific colleges.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Single application….may end up repeating a lot of input if applying to more than one.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2259526"/>
                  </a:ext>
                </a:extLst>
              </a:tr>
              <a:tr h="418465">
                <a:tc>
                  <a:txBody>
                    <a:bodyPr/>
                    <a:lstStyle/>
                    <a:p>
                      <a:r>
                        <a:rPr lang="en-US" dirty="0"/>
                        <a:t>Recommendations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Enter Teacher/Counselor Info &amp; this person will upload rec</a:t>
                      </a:r>
                      <a:r>
                        <a:rPr lang="en-US" sz="12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Varies w/each college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7479628"/>
                  </a:ext>
                </a:extLst>
              </a:tr>
              <a:tr h="418465">
                <a:tc>
                  <a:txBody>
                    <a:bodyPr/>
                    <a:lstStyle/>
                    <a:p>
                      <a:r>
                        <a:rPr lang="en-US" dirty="0"/>
                        <a:t>Transcripts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Enter counselor info. &amp; I will upload transcript directly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Student MUST request a transcript through Parchment account.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327048"/>
                  </a:ext>
                </a:extLst>
              </a:tr>
              <a:tr h="418465">
                <a:tc>
                  <a:txBody>
                    <a:bodyPr/>
                    <a:lstStyle/>
                    <a:p>
                      <a:r>
                        <a:rPr lang="en-US" dirty="0"/>
                        <a:t>Paying for App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Credit card through Common App site. Fee for each college.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Credit card payable on the college website.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3337900"/>
                  </a:ext>
                </a:extLst>
              </a:tr>
              <a:tr h="418465">
                <a:tc>
                  <a:txBody>
                    <a:bodyPr/>
                    <a:lstStyle/>
                    <a:p>
                      <a:r>
                        <a:rPr lang="en-US" dirty="0"/>
                        <a:t>ACT Score Reported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IS on your Transcript. Student must also input onto application. Student must check to see what each college will accept.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IS on your Transcript. Student must also input onto application. Student must check to see what each college will accept.</a:t>
                      </a:r>
                    </a:p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42555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744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Office 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Phil Metz:  Principal  </a:t>
            </a:r>
            <a:r>
              <a:rPr lang="en-US" dirty="0">
                <a:hlinkClick r:id="rId3"/>
              </a:rPr>
              <a:t>Phil.Metz@celinaschools.org</a:t>
            </a:r>
            <a:r>
              <a:rPr lang="en-US" dirty="0"/>
              <a:t>                   419-586-8300 ext. 1502</a:t>
            </a:r>
          </a:p>
          <a:p>
            <a:r>
              <a:rPr lang="en-US" dirty="0"/>
              <a:t>Renee Kramer:  Assistant Principal</a:t>
            </a:r>
          </a:p>
          <a:p>
            <a:pPr marL="68580" indent="0">
              <a:buNone/>
            </a:pPr>
            <a:r>
              <a:rPr lang="en-US" dirty="0"/>
              <a:t>    Renee.Kramer@celinaschools.org</a:t>
            </a:r>
          </a:p>
          <a:p>
            <a:pPr marL="68580" indent="0">
              <a:buNone/>
            </a:pPr>
            <a:r>
              <a:rPr lang="en-US" dirty="0"/>
              <a:t>    419-586-8300 ext. 1503</a:t>
            </a:r>
          </a:p>
          <a:p>
            <a:r>
              <a:rPr lang="en-US" dirty="0"/>
              <a:t>Wendy Gabes:  Senior Counselor &amp; CC+ </a:t>
            </a:r>
            <a:r>
              <a:rPr lang="en-US" dirty="0">
                <a:hlinkClick r:id="rId4"/>
              </a:rPr>
              <a:t>wendy.gabes@celinaschools.org</a:t>
            </a:r>
            <a:endParaRPr lang="en-US" dirty="0"/>
          </a:p>
          <a:p>
            <a:pPr marL="68580" indent="0">
              <a:buNone/>
            </a:pPr>
            <a:r>
              <a:rPr lang="en-US" dirty="0"/>
              <a:t>  419-586-8300 ext. 1506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608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HOW DO I APPLY?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Start by going to the school’s website</a:t>
            </a:r>
          </a:p>
          <a:p>
            <a:r>
              <a:rPr lang="en-US" dirty="0"/>
              <a:t>   Plan for the process to take some time!</a:t>
            </a:r>
          </a:p>
          <a:p>
            <a:r>
              <a:rPr lang="en-US" dirty="0"/>
              <a:t>    Use the Common Application if possible!</a:t>
            </a:r>
          </a:p>
          <a:p>
            <a:r>
              <a:rPr lang="en-US" dirty="0"/>
              <a:t>Use some type of organizational method to help keep track of deadlines, passwords, etc…</a:t>
            </a:r>
          </a:p>
          <a:p>
            <a:r>
              <a:rPr lang="en-US" dirty="0"/>
              <a:t>GET A GROWN UP EMAIL ADDRESS</a:t>
            </a:r>
          </a:p>
          <a:p>
            <a:r>
              <a:rPr lang="en-US" dirty="0"/>
              <a:t>Application fees paid online.</a:t>
            </a:r>
          </a:p>
          <a:p>
            <a:endParaRPr lang="en-US" dirty="0"/>
          </a:p>
        </p:txBody>
      </p:sp>
      <p:pic>
        <p:nvPicPr>
          <p:cNvPr id="3074" name="Picture 2" descr="C:\Users\gabesw\AppData\Local\Microsoft\Windows\Temporary Internet Files\Content.IE5\AO7DO3XK\common-app[1]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2362200"/>
            <a:ext cx="3419475" cy="3733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72816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next????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Sending your Transcript:  </a:t>
            </a:r>
          </a:p>
          <a:p>
            <a:pPr marL="68580" indent="0">
              <a:buNone/>
            </a:pPr>
            <a:r>
              <a:rPr lang="en-US" dirty="0"/>
              <a:t>       Common App</a:t>
            </a:r>
          </a:p>
          <a:p>
            <a:pPr marL="68580" indent="0">
              <a:buNone/>
            </a:pPr>
            <a:r>
              <a:rPr lang="en-US" dirty="0"/>
              <a:t>        Send EDU</a:t>
            </a:r>
          </a:p>
          <a:p>
            <a:pPr marL="68580" indent="0">
              <a:buNone/>
            </a:pPr>
            <a:r>
              <a:rPr lang="en-US" dirty="0"/>
              <a:t>        Parchment</a:t>
            </a:r>
          </a:p>
          <a:p>
            <a:pPr marL="68580" indent="0">
              <a:buNone/>
            </a:pPr>
            <a:r>
              <a:rPr lang="en-US" dirty="0"/>
              <a:t>        Paper Copies</a:t>
            </a:r>
          </a:p>
          <a:p>
            <a:r>
              <a:rPr lang="en-US" dirty="0"/>
              <a:t>College Credit Plus Transcripts MUST be sent directly from the college!</a:t>
            </a:r>
          </a:p>
          <a:p>
            <a:r>
              <a:rPr lang="en-US" dirty="0"/>
              <a:t>Send your Test Scores</a:t>
            </a:r>
          </a:p>
          <a:p>
            <a:r>
              <a:rPr lang="en-US" dirty="0"/>
              <a:t>Ask for letters of recommendation if needed</a:t>
            </a:r>
          </a:p>
        </p:txBody>
      </p:sp>
    </p:spTree>
    <p:extLst>
      <p:ext uri="{BB962C8B-B14F-4D97-AF65-F5344CB8AC3E}">
        <p14:creationId xmlns:p14="http://schemas.microsoft.com/office/powerpoint/2010/main" val="32357426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Getting Accepted….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When?  </a:t>
            </a:r>
            <a:r>
              <a:rPr lang="en-US" dirty="0"/>
              <a:t>Depends on the college…check the website of the colleges you are applying to.  Don’t be afraid to </a:t>
            </a:r>
            <a:r>
              <a:rPr lang="en-US" b="1" i="1" dirty="0"/>
              <a:t>CALL</a:t>
            </a:r>
            <a:r>
              <a:rPr lang="en-US" dirty="0"/>
              <a:t> your admissions rep if you have questions!</a:t>
            </a:r>
          </a:p>
          <a:p>
            <a:r>
              <a:rPr lang="en-US" b="1" i="1" dirty="0"/>
              <a:t>Accepted</a:t>
            </a:r>
          </a:p>
          <a:p>
            <a:r>
              <a:rPr lang="en-US" b="1" i="1" dirty="0"/>
              <a:t>Deferred (Wait List)</a:t>
            </a:r>
          </a:p>
          <a:p>
            <a:r>
              <a:rPr lang="en-US" b="1" i="1" dirty="0"/>
              <a:t>Denied</a:t>
            </a:r>
          </a:p>
          <a:p>
            <a:pPr marL="68580" indent="0">
              <a:buNone/>
            </a:pP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28702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Next Steps….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Paying for College</a:t>
            </a:r>
          </a:p>
          <a:p>
            <a:endParaRPr lang="en-US" dirty="0"/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/>
              <a:t> </a:t>
            </a:r>
          </a:p>
        </p:txBody>
      </p:sp>
      <p:pic>
        <p:nvPicPr>
          <p:cNvPr id="4098" name="Picture 2" descr="C:\Users\gabesw\AppData\Local\Microsoft\Windows\Temporary Internet Files\Content.IE5\98GSG1J0\money+tree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819400"/>
            <a:ext cx="2595880" cy="2595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048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Additional Resources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Ethan Knopp:  Counselor for underclassmen L-Z/Financial Aid &amp; Scholarships</a:t>
            </a:r>
          </a:p>
          <a:p>
            <a:r>
              <a:rPr lang="en-US" dirty="0">
                <a:hlinkClick r:id="rId3"/>
              </a:rPr>
              <a:t>Ethan.Knopp@celinaschools.org</a:t>
            </a:r>
            <a:endParaRPr lang="en-US" dirty="0"/>
          </a:p>
          <a:p>
            <a:endParaRPr lang="en-US" dirty="0"/>
          </a:p>
          <a:p>
            <a:r>
              <a:rPr lang="en-US" dirty="0"/>
              <a:t>Emily Selhorst:  Counselor for underclassmen A-K</a:t>
            </a:r>
          </a:p>
          <a:p>
            <a:r>
              <a:rPr lang="en-US" dirty="0">
                <a:hlinkClick r:id="rId4"/>
              </a:rPr>
              <a:t>Emily.Selhorst@celinaschools.org</a:t>
            </a:r>
            <a:endParaRPr lang="en-US" dirty="0"/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819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Agenda for this evening….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Important information, dates and graduation ceremony details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Graduation Requirements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Applying to college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Paying for college</a:t>
            </a:r>
          </a:p>
        </p:txBody>
      </p:sp>
    </p:spTree>
    <p:extLst>
      <p:ext uri="{BB962C8B-B14F-4D97-AF65-F5344CB8AC3E}">
        <p14:creationId xmlns:p14="http://schemas.microsoft.com/office/powerpoint/2010/main" val="3103971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SENIOR CLASS ADVISORS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Kristen Kerns:  </a:t>
            </a:r>
            <a:r>
              <a:rPr lang="en-US" dirty="0">
                <a:hlinkClick r:id="rId3"/>
              </a:rPr>
              <a:t>Kristen.Kerns@celinaschools.org</a:t>
            </a:r>
            <a:endParaRPr lang="en-US" dirty="0"/>
          </a:p>
          <a:p>
            <a:endParaRPr lang="en-US" dirty="0"/>
          </a:p>
          <a:p>
            <a:r>
              <a:rPr lang="en-US" dirty="0"/>
              <a:t>Jason Andrew: Jason.Andrew@celinaschools.org</a:t>
            </a:r>
          </a:p>
        </p:txBody>
      </p:sp>
    </p:spTree>
    <p:extLst>
      <p:ext uri="{BB962C8B-B14F-4D97-AF65-F5344CB8AC3E}">
        <p14:creationId xmlns:p14="http://schemas.microsoft.com/office/powerpoint/2010/main" val="3299487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DATES and DEADLINES for Seniors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Herff Jones will be at school on Sept 17 to pass out cap and gown info. (Price goes up in December!)</a:t>
            </a:r>
          </a:p>
          <a:p>
            <a:r>
              <a:rPr lang="en-US" dirty="0"/>
              <a:t>Sr. Parent Night-Fri. September 20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  <a:p>
            <a:r>
              <a:rPr lang="en-US" dirty="0"/>
              <a:t>Senior Pictures due to ANILEC by Feb. 2020</a:t>
            </a:r>
          </a:p>
          <a:p>
            <a:r>
              <a:rPr lang="en-US" dirty="0"/>
              <a:t>Sr. last day:  May 14th</a:t>
            </a:r>
          </a:p>
          <a:p>
            <a:r>
              <a:rPr lang="en-US" dirty="0"/>
              <a:t>Graduation Practice: Friday, May 15 at 7:30 in the HS GYM</a:t>
            </a:r>
          </a:p>
          <a:p>
            <a:r>
              <a:rPr lang="en-US" dirty="0"/>
              <a:t>GRADUATION:  SUNDAY, MAY 17 @4:00 p.m. Stadium.</a:t>
            </a:r>
          </a:p>
        </p:txBody>
      </p:sp>
    </p:spTree>
    <p:extLst>
      <p:ext uri="{BB962C8B-B14F-4D97-AF65-F5344CB8AC3E}">
        <p14:creationId xmlns:p14="http://schemas.microsoft.com/office/powerpoint/2010/main" val="2653630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Mandatory Immunizations for Seniors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The Meningococcal vaccine is required for all 12</a:t>
            </a:r>
            <a:r>
              <a:rPr lang="en-US" sz="1600" baseline="30000" dirty="0"/>
              <a:t>th</a:t>
            </a:r>
            <a:r>
              <a:rPr lang="en-US" sz="1600" dirty="0"/>
              <a:t> graders</a:t>
            </a:r>
          </a:p>
          <a:p>
            <a:r>
              <a:rPr lang="en-US" sz="1600" dirty="0"/>
              <a:t>Available at Walmart without an appt. Dr. office or Health Dept. w/appointment</a:t>
            </a:r>
          </a:p>
          <a:p>
            <a:r>
              <a:rPr lang="en-US" sz="1600" dirty="0"/>
              <a:t>If under 18 must have a parent</a:t>
            </a:r>
          </a:p>
          <a:p>
            <a:r>
              <a:rPr lang="en-US" sz="1600" dirty="0"/>
              <a:t>For ?’s contact Candy Weitz</a:t>
            </a:r>
          </a:p>
          <a:p>
            <a:r>
              <a:rPr lang="en-US" sz="1600" dirty="0"/>
              <a:t>The deadline for this has passed! You need to contact the school nurse to confirm that you have scheduled an appointment.  EXT. 1512</a:t>
            </a:r>
          </a:p>
        </p:txBody>
      </p:sp>
      <p:pic>
        <p:nvPicPr>
          <p:cNvPr id="1026" name="Picture 2" descr="C:\Users\gabesw\AppData\Local\Microsoft\Windows\Temporary Internet Files\Content.IE5\M05UKNEF\shot_needle[1].gif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514600"/>
            <a:ext cx="3628723" cy="344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5573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STAY INFORMED….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 announcements:  </a:t>
            </a:r>
          </a:p>
          <a:p>
            <a:pPr marL="68580" indent="0">
              <a:buNone/>
            </a:pPr>
            <a:r>
              <a:rPr lang="en-US" dirty="0"/>
              <a:t>        1</a:t>
            </a:r>
            <a:r>
              <a:rPr lang="en-US" baseline="30000" dirty="0"/>
              <a:t>st</a:t>
            </a:r>
            <a:r>
              <a:rPr lang="en-US" dirty="0"/>
              <a:t> Period</a:t>
            </a:r>
          </a:p>
          <a:p>
            <a:pPr marL="68580" indent="0">
              <a:buNone/>
            </a:pPr>
            <a:r>
              <a:rPr lang="en-US" dirty="0"/>
              <a:t>         Scrolling on monitors in the lunch room     	and in the lobby </a:t>
            </a:r>
          </a:p>
          <a:p>
            <a:pPr marL="68580" indent="0">
              <a:buNone/>
            </a:pPr>
            <a:r>
              <a:rPr lang="en-US" dirty="0"/>
              <a:t>          Posted on the CHS Website</a:t>
            </a:r>
          </a:p>
          <a:p>
            <a:r>
              <a:rPr lang="en-US" dirty="0"/>
              <a:t>Sign up for REMIND: </a:t>
            </a:r>
          </a:p>
          <a:p>
            <a:pPr marL="68580" indent="0">
              <a:buNone/>
            </a:pPr>
            <a:r>
              <a:rPr lang="en-US" dirty="0"/>
              <a:t>       Class of 2020: TEXT @hbcdfk to 81010</a:t>
            </a:r>
          </a:p>
          <a:p>
            <a:pPr marL="68580" indent="0">
              <a:buNone/>
            </a:pPr>
            <a:r>
              <a:rPr lang="en-US" dirty="0"/>
              <a:t>       CCP: TEXT @mrsgabes to 81010</a:t>
            </a:r>
          </a:p>
        </p:txBody>
      </p:sp>
    </p:spTree>
    <p:extLst>
      <p:ext uri="{BB962C8B-B14F-4D97-AF65-F5344CB8AC3E}">
        <p14:creationId xmlns:p14="http://schemas.microsoft.com/office/powerpoint/2010/main" val="3390388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Graduation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REQUIRED COURSEWORK:   21 ½ credits</a:t>
            </a:r>
          </a:p>
          <a:p>
            <a:pPr marL="68580" indent="0">
              <a:buNone/>
            </a:pPr>
            <a:r>
              <a:rPr lang="en-US" dirty="0"/>
              <a:t>	4 English</a:t>
            </a:r>
          </a:p>
          <a:p>
            <a:pPr marL="68580" indent="0">
              <a:buNone/>
            </a:pPr>
            <a:r>
              <a:rPr lang="en-US" dirty="0"/>
              <a:t>	4 Math</a:t>
            </a:r>
          </a:p>
          <a:p>
            <a:pPr marL="68580" indent="0">
              <a:buNone/>
            </a:pPr>
            <a:r>
              <a:rPr lang="en-US" dirty="0"/>
              <a:t>	3 Science</a:t>
            </a:r>
          </a:p>
          <a:p>
            <a:pPr marL="68580" indent="0">
              <a:buNone/>
            </a:pPr>
            <a:r>
              <a:rPr lang="en-US" dirty="0"/>
              <a:t>	3 Social Studies</a:t>
            </a:r>
          </a:p>
          <a:p>
            <a:pPr marL="68580" indent="0">
              <a:buNone/>
            </a:pPr>
            <a:r>
              <a:rPr lang="en-US" dirty="0"/>
              <a:t>	½ Phys Ed.</a:t>
            </a:r>
          </a:p>
          <a:p>
            <a:pPr marL="68580" indent="0">
              <a:buNone/>
            </a:pPr>
            <a:r>
              <a:rPr lang="en-US" dirty="0"/>
              <a:t>	½ Health</a:t>
            </a:r>
          </a:p>
          <a:p>
            <a:pPr marL="68580" indent="0">
              <a:buNone/>
            </a:pPr>
            <a:r>
              <a:rPr lang="en-US" dirty="0"/>
              <a:t>	½ Computer Applications</a:t>
            </a:r>
          </a:p>
          <a:p>
            <a:pPr marL="68580" indent="0">
              <a:buNone/>
            </a:pPr>
            <a:r>
              <a:rPr lang="en-US" dirty="0"/>
              <a:t>	6 Electives</a:t>
            </a:r>
          </a:p>
        </p:txBody>
      </p:sp>
    </p:spTree>
    <p:extLst>
      <p:ext uri="{BB962C8B-B14F-4D97-AF65-F5344CB8AC3E}">
        <p14:creationId xmlns:p14="http://schemas.microsoft.com/office/powerpoint/2010/main" val="259811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11276</TotalTime>
  <Words>1064</Words>
  <Application>Microsoft Office PowerPoint</Application>
  <PresentationFormat>On-screen Show (4:3)</PresentationFormat>
  <Paragraphs>191</Paragraphs>
  <Slides>23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Calibri</vt:lpstr>
      <vt:lpstr>Century Gothic</vt:lpstr>
      <vt:lpstr>Wingdings</vt:lpstr>
      <vt:lpstr>Wingdings 2</vt:lpstr>
      <vt:lpstr>Austin</vt:lpstr>
      <vt:lpstr>CHS CLASS OF 2020 </vt:lpstr>
      <vt:lpstr>Office Team</vt:lpstr>
      <vt:lpstr>Additional Resources </vt:lpstr>
      <vt:lpstr>Agenda for this evening….</vt:lpstr>
      <vt:lpstr>SENIOR CLASS ADVISORS </vt:lpstr>
      <vt:lpstr>DATES and DEADLINES for Seniors</vt:lpstr>
      <vt:lpstr>Mandatory Immunizations for Seniors</vt:lpstr>
      <vt:lpstr>STAY INFORMED…. </vt:lpstr>
      <vt:lpstr>Graduation Requirements</vt:lpstr>
      <vt:lpstr>STATE MANDATED TESTING</vt:lpstr>
      <vt:lpstr>Attain an industry credential</vt:lpstr>
      <vt:lpstr>2 additional options for the class of 2020</vt:lpstr>
      <vt:lpstr>Meet two of the following requirements…</vt:lpstr>
      <vt:lpstr>Option #2</vt:lpstr>
      <vt:lpstr>How do I know if my student is “on track”</vt:lpstr>
      <vt:lpstr>WHAT COMES NEXT???</vt:lpstr>
      <vt:lpstr>Applying to College: FAQ’s</vt:lpstr>
      <vt:lpstr>Options for Applying…</vt:lpstr>
      <vt:lpstr>APPLYING TO COLLEGE</vt:lpstr>
      <vt:lpstr>HOW DO I APPLY?</vt:lpstr>
      <vt:lpstr>What is next????</vt:lpstr>
      <vt:lpstr>Getting Accepted….</vt:lpstr>
      <vt:lpstr>Next Steps….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CHS CLASS OF 2018</dc:title>
  <dc:creator>Wendy Gabes</dc:creator>
  <cp:lastModifiedBy>Emily Selhorst</cp:lastModifiedBy>
  <cp:revision>32</cp:revision>
  <cp:lastPrinted>2017-09-06T22:04:21Z</cp:lastPrinted>
  <dcterms:created xsi:type="dcterms:W3CDTF">2017-08-29T19:29:04Z</dcterms:created>
  <dcterms:modified xsi:type="dcterms:W3CDTF">2019-08-29T12:16:33Z</dcterms:modified>
</cp:coreProperties>
</file>